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34"/>
  </p:handoutMasterIdLst>
  <p:sldIdLst>
    <p:sldId id="256" r:id="rId2"/>
    <p:sldId id="257" r:id="rId3"/>
    <p:sldId id="279" r:id="rId4"/>
    <p:sldId id="258" r:id="rId5"/>
    <p:sldId id="259" r:id="rId6"/>
    <p:sldId id="261" r:id="rId7"/>
    <p:sldId id="260" r:id="rId8"/>
    <p:sldId id="263" r:id="rId9"/>
    <p:sldId id="262" r:id="rId10"/>
    <p:sldId id="264" r:id="rId11"/>
    <p:sldId id="265" r:id="rId12"/>
    <p:sldId id="266" r:id="rId13"/>
    <p:sldId id="277" r:id="rId14"/>
    <p:sldId id="267" r:id="rId15"/>
    <p:sldId id="276" r:id="rId16"/>
    <p:sldId id="268" r:id="rId17"/>
    <p:sldId id="269" r:id="rId18"/>
    <p:sldId id="281" r:id="rId19"/>
    <p:sldId id="282" r:id="rId20"/>
    <p:sldId id="283" r:id="rId21"/>
    <p:sldId id="284" r:id="rId22"/>
    <p:sldId id="285" r:id="rId23"/>
    <p:sldId id="286" r:id="rId24"/>
    <p:sldId id="287" r:id="rId25"/>
    <p:sldId id="270" r:id="rId26"/>
    <p:sldId id="271" r:id="rId27"/>
    <p:sldId id="272" r:id="rId28"/>
    <p:sldId id="273" r:id="rId29"/>
    <p:sldId id="274" r:id="rId30"/>
    <p:sldId id="275" r:id="rId31"/>
    <p:sldId id="280" r:id="rId32"/>
    <p:sldId id="278"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5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63488F2-29B6-40CE-8E1E-F33B8AE0C6C9}" type="datetimeFigureOut">
              <a:rPr lang="en-US" smtClean="0"/>
              <a:pPr/>
              <a:t>2/11/2010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A819F98-A37E-48DF-B6F4-CD3648E9C8B0}"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CD85D76D-F955-45C1-9C39-E4492BE7A53A}" type="datetimeFigureOut">
              <a:rPr lang="en-US" smtClean="0"/>
              <a:pPr/>
              <a:t>2/11/2010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6E433241-B561-4CC8-A1C2-B2EAE858877D}"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D85D76D-F955-45C1-9C39-E4492BE7A53A}" type="datetimeFigureOut">
              <a:rPr lang="en-US" smtClean="0"/>
              <a:pPr/>
              <a:t>2/11/2010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E433241-B561-4CC8-A1C2-B2EAE858877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D85D76D-F955-45C1-9C39-E4492BE7A53A}" type="datetimeFigureOut">
              <a:rPr lang="en-US" smtClean="0"/>
              <a:pPr/>
              <a:t>2/11/2010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E433241-B561-4CC8-A1C2-B2EAE858877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D85D76D-F955-45C1-9C39-E4492BE7A53A}" type="datetimeFigureOut">
              <a:rPr lang="en-US" smtClean="0"/>
              <a:pPr/>
              <a:t>2/11/2010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E433241-B561-4CC8-A1C2-B2EAE858877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D85D76D-F955-45C1-9C39-E4492BE7A53A}" type="datetimeFigureOut">
              <a:rPr lang="en-US" smtClean="0"/>
              <a:pPr/>
              <a:t>2/11/2010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E433241-B561-4CC8-A1C2-B2EAE858877D}"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D85D76D-F955-45C1-9C39-E4492BE7A53A}" type="datetimeFigureOut">
              <a:rPr lang="en-US" smtClean="0"/>
              <a:pPr/>
              <a:t>2/11/2010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E433241-B561-4CC8-A1C2-B2EAE858877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D85D76D-F955-45C1-9C39-E4492BE7A53A}" type="datetimeFigureOut">
              <a:rPr lang="en-US" smtClean="0"/>
              <a:pPr/>
              <a:t>2/11/2010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E433241-B561-4CC8-A1C2-B2EAE858877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D85D76D-F955-45C1-9C39-E4492BE7A53A}" type="datetimeFigureOut">
              <a:rPr lang="en-US" smtClean="0"/>
              <a:pPr/>
              <a:t>2/11/2010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E433241-B561-4CC8-A1C2-B2EAE858877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CD85D76D-F955-45C1-9C39-E4492BE7A53A}" type="datetimeFigureOut">
              <a:rPr lang="en-US" smtClean="0"/>
              <a:pPr/>
              <a:t>2/11/2010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E433241-B561-4CC8-A1C2-B2EAE858877D}"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D85D76D-F955-45C1-9C39-E4492BE7A53A}" type="datetimeFigureOut">
              <a:rPr lang="en-US" smtClean="0"/>
              <a:pPr/>
              <a:t>2/11/2010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E433241-B561-4CC8-A1C2-B2EAE858877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CD85D76D-F955-45C1-9C39-E4492BE7A53A}" type="datetimeFigureOut">
              <a:rPr lang="en-US" smtClean="0"/>
              <a:pPr/>
              <a:t>2/11/2010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E433241-B561-4CC8-A1C2-B2EAE858877D}"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D85D76D-F955-45C1-9C39-E4492BE7A53A}" type="datetimeFigureOut">
              <a:rPr lang="en-US" smtClean="0"/>
              <a:pPr/>
              <a:t>2/11/2010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E433241-B561-4CC8-A1C2-B2EAE858877D}"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mcsr.olemiss.edu/~egjbp/faulkner/n-iitd.htm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3200400"/>
            <a:ext cx="6858000" cy="1752600"/>
          </a:xfrm>
        </p:spPr>
        <p:txBody>
          <a:bodyPr>
            <a:normAutofit fontScale="90000"/>
          </a:bodyPr>
          <a:lstStyle/>
          <a:p>
            <a:pPr algn="ctr"/>
            <a:r>
              <a:rPr lang="en-US" dirty="0" smtClean="0">
                <a:solidFill>
                  <a:schemeClr val="tx2">
                    <a:lumMod val="40000"/>
                    <a:lumOff val="60000"/>
                  </a:schemeClr>
                </a:solidFill>
              </a:rPr>
              <a:t>The </a:t>
            </a:r>
            <a:r>
              <a:rPr lang="en-US" b="1" i="1" dirty="0" smtClean="0"/>
              <a:t>Fictional</a:t>
            </a:r>
            <a:r>
              <a:rPr lang="en-US" dirty="0" smtClean="0"/>
              <a:t> </a:t>
            </a:r>
            <a:r>
              <a:rPr lang="en-US" dirty="0" smtClean="0">
                <a:solidFill>
                  <a:schemeClr val="tx2">
                    <a:lumMod val="40000"/>
                    <a:lumOff val="60000"/>
                  </a:schemeClr>
                </a:solidFill>
              </a:rPr>
              <a:t>Art of </a:t>
            </a:r>
            <a:r>
              <a:rPr lang="en-US" b="1" i="1" dirty="0" smtClean="0"/>
              <a:t>Representing Individual </a:t>
            </a:r>
            <a:r>
              <a:rPr lang="en-US" dirty="0" smtClean="0">
                <a:solidFill>
                  <a:schemeClr val="tx2">
                    <a:lumMod val="40000"/>
                    <a:lumOff val="60000"/>
                  </a:schemeClr>
                </a:solidFill>
              </a:rPr>
              <a:t>Memory</a:t>
            </a:r>
            <a:endParaRPr lang="en-US" dirty="0">
              <a:solidFill>
                <a:schemeClr val="tx2">
                  <a:lumMod val="40000"/>
                  <a:lumOff val="60000"/>
                </a:schemeClr>
              </a:solidFill>
            </a:endParaRPr>
          </a:p>
        </p:txBody>
      </p:sp>
      <p:sp>
        <p:nvSpPr>
          <p:cNvPr id="3" name="Subtitle 2"/>
          <p:cNvSpPr>
            <a:spLocks noGrp="1"/>
          </p:cNvSpPr>
          <p:nvPr>
            <p:ph type="subTitle" idx="1"/>
          </p:nvPr>
        </p:nvSpPr>
        <p:spPr>
          <a:xfrm>
            <a:off x="1432560" y="1850064"/>
            <a:ext cx="7101840" cy="969336"/>
          </a:xfrm>
        </p:spPr>
        <p:txBody>
          <a:bodyPr>
            <a:noAutofit/>
          </a:bodyPr>
          <a:lstStyle/>
          <a:p>
            <a:pPr algn="ctr"/>
            <a:r>
              <a:rPr lang="en-US" sz="1800" dirty="0" smtClean="0"/>
              <a:t>A presentation in the </a:t>
            </a:r>
            <a:r>
              <a:rPr lang="en-US" sz="1800" dirty="0" smtClean="0">
                <a:solidFill>
                  <a:schemeClr val="tx2">
                    <a:lumMod val="60000"/>
                    <a:lumOff val="40000"/>
                  </a:schemeClr>
                </a:solidFill>
              </a:rPr>
              <a:t>Art of Memory </a:t>
            </a:r>
            <a:r>
              <a:rPr lang="en-US" sz="1800" dirty="0" smtClean="0"/>
              <a:t>Series</a:t>
            </a:r>
          </a:p>
          <a:p>
            <a:pPr algn="ctr"/>
            <a:r>
              <a:rPr lang="en-US" sz="1800" dirty="0" smtClean="0"/>
              <a:t>Drs. Cunningham, Ross, and Workman of the English Department</a:t>
            </a:r>
            <a:endParaRPr lang="en-US" sz="1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More David Lodge: The Theory of Mind</a:t>
            </a:r>
          </a:p>
          <a:p>
            <a:r>
              <a:rPr lang="en-US" dirty="0" smtClean="0"/>
              <a:t>Our ability to “read” the minds of others and infer what their inner life is like (a necessary social skill).</a:t>
            </a:r>
          </a:p>
          <a:p>
            <a:endParaRPr lang="en-US" dirty="0" smtClean="0"/>
          </a:p>
          <a:p>
            <a:r>
              <a:rPr lang="en-US" dirty="0" smtClean="0"/>
              <a:t>The writer’s desire to depict the inner life…to render “on the surface” but also “in depth”</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19</a:t>
            </a:r>
            <a:r>
              <a:rPr lang="en-US" baseline="30000" dirty="0" smtClean="0"/>
              <a:t>th</a:t>
            </a:r>
            <a:r>
              <a:rPr lang="en-US" dirty="0" smtClean="0"/>
              <a:t> Century predecessors</a:t>
            </a:r>
          </a:p>
          <a:p>
            <a:pPr lvl="1"/>
            <a:r>
              <a:rPr lang="en-US" dirty="0" smtClean="0"/>
              <a:t>Jane Austen (1775-1817)</a:t>
            </a:r>
          </a:p>
          <a:p>
            <a:pPr lvl="1"/>
            <a:r>
              <a:rPr lang="en-US" dirty="0" smtClean="0"/>
              <a:t>Henry James (1843-1916)</a:t>
            </a:r>
          </a:p>
          <a:p>
            <a:pPr lvl="2"/>
            <a:r>
              <a:rPr lang="en-US" dirty="0" smtClean="0"/>
              <a:t>The central consciousness</a:t>
            </a:r>
          </a:p>
          <a:p>
            <a:r>
              <a:rPr lang="en-US" dirty="0" smtClean="0"/>
              <a:t>A generalization about 19</a:t>
            </a:r>
            <a:r>
              <a:rPr lang="en-US" baseline="30000" dirty="0" smtClean="0"/>
              <a:t>th</a:t>
            </a:r>
            <a:r>
              <a:rPr lang="en-US" dirty="0" smtClean="0"/>
              <a:t> century fiction: the inner life of a character mediated by a controlling, limited-omniscient narrator.</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563562"/>
          </a:xfrm>
        </p:spPr>
        <p:txBody>
          <a:bodyPr>
            <a:normAutofit fontScale="90000"/>
          </a:bodyPr>
          <a:lstStyle/>
          <a:p>
            <a:endParaRPr lang="en-US" dirty="0"/>
          </a:p>
        </p:txBody>
      </p:sp>
      <p:sp>
        <p:nvSpPr>
          <p:cNvPr id="3" name="Content Placeholder 2"/>
          <p:cNvSpPr>
            <a:spLocks noGrp="1"/>
          </p:cNvSpPr>
          <p:nvPr>
            <p:ph idx="1"/>
          </p:nvPr>
        </p:nvSpPr>
        <p:spPr>
          <a:xfrm>
            <a:off x="1435608" y="990600"/>
            <a:ext cx="7498080" cy="5257800"/>
          </a:xfrm>
        </p:spPr>
        <p:txBody>
          <a:bodyPr>
            <a:normAutofit lnSpcReduction="10000"/>
          </a:bodyPr>
          <a:lstStyle/>
          <a:p>
            <a:r>
              <a:rPr lang="en-US" dirty="0" smtClean="0"/>
              <a:t>Modernist Writers</a:t>
            </a:r>
          </a:p>
          <a:p>
            <a:pPr lvl="1"/>
            <a:r>
              <a:rPr lang="en-US" dirty="0" smtClean="0"/>
              <a:t>James Joyce </a:t>
            </a:r>
            <a:r>
              <a:rPr lang="en-US" i="1" dirty="0" smtClean="0">
                <a:solidFill>
                  <a:schemeClr val="tx2">
                    <a:lumMod val="60000"/>
                    <a:lumOff val="40000"/>
                  </a:schemeClr>
                </a:solidFill>
              </a:rPr>
              <a:t>Portrait of the Artist </a:t>
            </a:r>
            <a:r>
              <a:rPr lang="en-US" dirty="0" smtClean="0"/>
              <a:t>(1916)</a:t>
            </a:r>
          </a:p>
          <a:p>
            <a:pPr lvl="1"/>
            <a:r>
              <a:rPr lang="en-US" dirty="0" smtClean="0"/>
              <a:t>Virginia Woolf </a:t>
            </a:r>
            <a:r>
              <a:rPr lang="en-US" i="1" dirty="0" smtClean="0">
                <a:solidFill>
                  <a:schemeClr val="tx2">
                    <a:lumMod val="60000"/>
                    <a:lumOff val="40000"/>
                  </a:schemeClr>
                </a:solidFill>
              </a:rPr>
              <a:t>Mrs. Dalloway </a:t>
            </a:r>
            <a:r>
              <a:rPr lang="en-US" dirty="0" smtClean="0"/>
              <a:t>(1925)</a:t>
            </a:r>
          </a:p>
          <a:p>
            <a:pPr lvl="2"/>
            <a:r>
              <a:rPr lang="en-US" i="1" dirty="0" smtClean="0">
                <a:solidFill>
                  <a:schemeClr val="tx2">
                    <a:lumMod val="60000"/>
                    <a:lumOff val="40000"/>
                  </a:schemeClr>
                </a:solidFill>
              </a:rPr>
              <a:t>Modern Fiction </a:t>
            </a:r>
            <a:r>
              <a:rPr lang="en-US" dirty="0" smtClean="0"/>
              <a:t>(1919)</a:t>
            </a:r>
          </a:p>
          <a:p>
            <a:pPr lvl="1"/>
            <a:r>
              <a:rPr lang="en-US" dirty="0" smtClean="0"/>
              <a:t>William Faulkner </a:t>
            </a:r>
            <a:r>
              <a:rPr lang="en-US" i="1" dirty="0" smtClean="0">
                <a:solidFill>
                  <a:schemeClr val="tx2">
                    <a:lumMod val="60000"/>
                    <a:lumOff val="40000"/>
                  </a:schemeClr>
                </a:solidFill>
              </a:rPr>
              <a:t>The Sound and the Fury </a:t>
            </a:r>
            <a:r>
              <a:rPr lang="en-US" dirty="0" smtClean="0"/>
              <a:t>(1928)</a:t>
            </a:r>
          </a:p>
          <a:p>
            <a:r>
              <a:rPr lang="en-US" dirty="0" smtClean="0"/>
              <a:t>Development of “stream of consciousness” (the “quick of the mind”) ups the ante on the exploration and presentation of inner life</a:t>
            </a:r>
          </a:p>
          <a:p>
            <a:r>
              <a:rPr lang="en-US" dirty="0" smtClean="0"/>
              <a:t>Memory as a dimension of consciousness</a:t>
            </a:r>
          </a:p>
          <a:p>
            <a:pPr lvl="1"/>
            <a:endParaRPr lang="en-US"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15962"/>
          </a:xfrm>
        </p:spPr>
        <p:txBody>
          <a:bodyPr>
            <a:normAutofit fontScale="90000"/>
          </a:bodyPr>
          <a:lstStyle/>
          <a:p>
            <a:endParaRPr lang="en-US" dirty="0"/>
          </a:p>
        </p:txBody>
      </p:sp>
      <p:sp>
        <p:nvSpPr>
          <p:cNvPr id="3" name="Content Placeholder 2"/>
          <p:cNvSpPr>
            <a:spLocks noGrp="1"/>
          </p:cNvSpPr>
          <p:nvPr>
            <p:ph idx="1"/>
          </p:nvPr>
        </p:nvSpPr>
        <p:spPr>
          <a:xfrm>
            <a:off x="1435608" y="1143000"/>
            <a:ext cx="7498080" cy="5105400"/>
          </a:xfrm>
        </p:spPr>
        <p:txBody>
          <a:bodyPr>
            <a:normAutofit lnSpcReduction="10000"/>
          </a:bodyPr>
          <a:lstStyle/>
          <a:p>
            <a:r>
              <a:rPr lang="en-US" dirty="0" smtClean="0"/>
              <a:t>Influences on these and other Modernists   </a:t>
            </a:r>
            <a:r>
              <a:rPr lang="en-US" sz="2000" dirty="0" smtClean="0"/>
              <a:t>(in addition to literary forerunners…Austen, James, Proust)</a:t>
            </a:r>
          </a:p>
          <a:p>
            <a:endParaRPr lang="en-US" dirty="0" smtClean="0"/>
          </a:p>
          <a:p>
            <a:r>
              <a:rPr lang="en-US" dirty="0" smtClean="0"/>
              <a:t>William James, </a:t>
            </a:r>
            <a:r>
              <a:rPr lang="en-US" i="1" dirty="0" smtClean="0"/>
              <a:t>The Principles of Psychology (1890)</a:t>
            </a:r>
          </a:p>
          <a:p>
            <a:r>
              <a:rPr lang="en-US" i="1" dirty="0" smtClean="0"/>
              <a:t>The “train” or “chain”  or “stream” of consciousness</a:t>
            </a:r>
          </a:p>
          <a:p>
            <a:pPr lvl="1"/>
            <a:r>
              <a:rPr lang="en-US" sz="2000" i="1" dirty="0" smtClean="0"/>
              <a:t>Thought</a:t>
            </a:r>
          </a:p>
          <a:p>
            <a:pPr lvl="1"/>
            <a:r>
              <a:rPr lang="en-US" sz="2000" i="1" dirty="0" smtClean="0"/>
              <a:t>Instinct</a:t>
            </a:r>
          </a:p>
          <a:p>
            <a:pPr lvl="1"/>
            <a:r>
              <a:rPr lang="en-US" sz="2000" i="1" dirty="0" smtClean="0"/>
              <a:t>Pre-thought</a:t>
            </a:r>
          </a:p>
          <a:p>
            <a:pPr lvl="1"/>
            <a:r>
              <a:rPr lang="en-US" sz="2000" i="1" dirty="0" smtClean="0"/>
              <a:t>Reflex</a:t>
            </a:r>
          </a:p>
          <a:p>
            <a:pPr lvl="1"/>
            <a:r>
              <a:rPr lang="en-US" sz="2000" i="1" dirty="0" smtClean="0"/>
              <a:t>Memory</a:t>
            </a:r>
          </a:p>
          <a:p>
            <a:endParaRPr lang="en-US" i="1" dirty="0" smtClean="0"/>
          </a:p>
          <a:p>
            <a:endParaRPr lang="en-US" i="1"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Influence on these and other Modernists:</a:t>
            </a:r>
          </a:p>
          <a:p>
            <a:endParaRPr lang="en-US" dirty="0" smtClean="0"/>
          </a:p>
          <a:p>
            <a:pPr lvl="1"/>
            <a:r>
              <a:rPr lang="en-US" dirty="0" smtClean="0"/>
              <a:t>Freud’s ideas about the subconscious</a:t>
            </a:r>
          </a:p>
          <a:p>
            <a:pPr lvl="2"/>
            <a:r>
              <a:rPr lang="en-US" sz="1800" dirty="0" smtClean="0"/>
              <a:t>Refutation of the unitary self</a:t>
            </a:r>
          </a:p>
          <a:p>
            <a:pPr lvl="2"/>
            <a:r>
              <a:rPr lang="en-US" sz="1800" dirty="0" smtClean="0"/>
              <a:t>Faulkner’s </a:t>
            </a:r>
            <a:r>
              <a:rPr lang="en-US" sz="1800" dirty="0" err="1" smtClean="0"/>
              <a:t>Compson</a:t>
            </a:r>
            <a:r>
              <a:rPr lang="en-US" sz="1800" dirty="0" smtClean="0"/>
              <a:t> Brothers: id, ego, superego</a:t>
            </a:r>
          </a:p>
          <a:p>
            <a:pPr lvl="2"/>
            <a:endParaRPr lang="en-US" sz="1800" dirty="0" smtClean="0"/>
          </a:p>
          <a:p>
            <a:pPr lvl="1"/>
            <a:r>
              <a:rPr lang="en-US" dirty="0" smtClean="0"/>
              <a:t>The 80 year history of photography and the nascent narrative movie</a:t>
            </a:r>
          </a:p>
          <a:p>
            <a:pPr lvl="2"/>
            <a:r>
              <a:rPr lang="en-US" i="1" dirty="0" smtClean="0">
                <a:solidFill>
                  <a:schemeClr val="tx2">
                    <a:lumMod val="60000"/>
                    <a:lumOff val="40000"/>
                  </a:schemeClr>
                </a:solidFill>
              </a:rPr>
              <a:t>Birth of a Nation </a:t>
            </a:r>
            <a:r>
              <a:rPr lang="en-US" dirty="0" smtClean="0"/>
              <a:t>(1915); </a:t>
            </a:r>
            <a:r>
              <a:rPr lang="en-US" i="1" dirty="0" smtClean="0">
                <a:solidFill>
                  <a:schemeClr val="tx2">
                    <a:lumMod val="60000"/>
                    <a:lumOff val="40000"/>
                  </a:schemeClr>
                </a:solidFill>
              </a:rPr>
              <a:t>The Jazz Singer </a:t>
            </a:r>
            <a:r>
              <a:rPr lang="en-US" dirty="0" smtClean="0"/>
              <a:t>(1927)</a:t>
            </a:r>
          </a:p>
        </p:txBody>
      </p:sp>
    </p:spTree>
  </p:cSld>
  <p:clrMapOvr>
    <a:masterClrMapping/>
  </p:clrMapOvr>
  <p:transition>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92162"/>
          </a:xfrm>
        </p:spPr>
        <p:txBody>
          <a:bodyPr/>
          <a:lstStyle/>
          <a:p>
            <a:endParaRPr lang="en-US" dirty="0"/>
          </a:p>
        </p:txBody>
      </p:sp>
      <p:sp>
        <p:nvSpPr>
          <p:cNvPr id="3" name="Content Placeholder 2"/>
          <p:cNvSpPr>
            <a:spLocks noGrp="1"/>
          </p:cNvSpPr>
          <p:nvPr>
            <p:ph idx="1"/>
          </p:nvPr>
        </p:nvSpPr>
        <p:spPr>
          <a:xfrm>
            <a:off x="1435608" y="1295400"/>
            <a:ext cx="7498080" cy="4953000"/>
          </a:xfrm>
        </p:spPr>
        <p:txBody>
          <a:bodyPr/>
          <a:lstStyle/>
          <a:p>
            <a:r>
              <a:rPr lang="en-US" dirty="0" smtClean="0"/>
              <a:t>Influences on these and other Modernists:</a:t>
            </a:r>
          </a:p>
          <a:p>
            <a:pPr lvl="1"/>
            <a:endParaRPr lang="en-US" dirty="0" smtClean="0"/>
          </a:p>
          <a:p>
            <a:pPr lvl="1"/>
            <a:r>
              <a:rPr lang="en-US" dirty="0" smtClean="0"/>
              <a:t>The cycles of literature: the Victorian novel is worn out.  Rejection of the forms and values of Victorian fiction. Pound: “Make it New”</a:t>
            </a:r>
          </a:p>
          <a:p>
            <a:pPr lvl="1"/>
            <a:endParaRPr lang="en-US" dirty="0" smtClean="0"/>
          </a:p>
          <a:p>
            <a:pPr lvl="1"/>
            <a:r>
              <a:rPr lang="en-US" dirty="0" smtClean="0"/>
              <a:t>Advocacy of critics like Woolf: “only thoughts and feelings, no cups and tables”…</a:t>
            </a:r>
          </a:p>
          <a:p>
            <a:pPr lvl="1"/>
            <a:r>
              <a:rPr lang="en-US" dirty="0" smtClean="0"/>
              <a:t>[“On or about December 1910 human nature changed.” 1923] </a:t>
            </a:r>
          </a:p>
          <a:p>
            <a:pPr lvl="1"/>
            <a:endParaRPr lang="en-US"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Paradigm of the Presentation, 1</a:t>
            </a:r>
          </a:p>
          <a:p>
            <a:r>
              <a:rPr lang="en-US" dirty="0" smtClean="0"/>
              <a:t>What does the selected novel say about the nature and function of memory, about</a:t>
            </a:r>
          </a:p>
          <a:p>
            <a:pPr lvl="1"/>
            <a:r>
              <a:rPr lang="en-US" dirty="0" smtClean="0"/>
              <a:t>its triggers, </a:t>
            </a:r>
          </a:p>
          <a:p>
            <a:pPr lvl="1"/>
            <a:r>
              <a:rPr lang="en-US" dirty="0" smtClean="0"/>
              <a:t>our control over it (memoire </a:t>
            </a:r>
            <a:r>
              <a:rPr lang="en-US" dirty="0" err="1" smtClean="0"/>
              <a:t>voluntaire</a:t>
            </a:r>
            <a:r>
              <a:rPr lang="en-US" dirty="0" smtClean="0"/>
              <a:t> + memoire </a:t>
            </a:r>
            <a:r>
              <a:rPr lang="en-US" dirty="0" err="1" smtClean="0"/>
              <a:t>involuntaire</a:t>
            </a:r>
            <a:r>
              <a:rPr lang="en-US" dirty="0" smtClean="0"/>
              <a:t>, Henri Bergson)</a:t>
            </a:r>
          </a:p>
          <a:p>
            <a:pPr lvl="1"/>
            <a:r>
              <a:rPr lang="en-US" dirty="0" smtClean="0"/>
              <a:t>duration (la </a:t>
            </a:r>
            <a:r>
              <a:rPr lang="en-US" dirty="0" err="1" smtClean="0"/>
              <a:t>duree</a:t>
            </a:r>
            <a:r>
              <a:rPr lang="en-US" dirty="0" smtClean="0"/>
              <a:t>…subjective time) </a:t>
            </a:r>
          </a:p>
          <a:p>
            <a:pPr lvl="1"/>
            <a:r>
              <a:rPr lang="en-US" dirty="0" smtClean="0"/>
              <a:t>frequency, and </a:t>
            </a:r>
          </a:p>
          <a:p>
            <a:pPr lvl="1"/>
            <a:r>
              <a:rPr lang="en-US" dirty="0" smtClean="0"/>
              <a:t>its power to liberate or imprison</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The Paradigm of the Presentation, 2</a:t>
            </a:r>
          </a:p>
          <a:p>
            <a:r>
              <a:rPr lang="en-US" dirty="0" smtClean="0"/>
              <a:t>How does the writer use language, literary devices, type face, etc. to represent consciousness (inner life) in general and the movements in and out of memory in particular? What are the cues on the page?</a:t>
            </a:r>
          </a:p>
          <a:p>
            <a:pPr lvl="1"/>
            <a:r>
              <a:rPr lang="en-US" dirty="0" smtClean="0"/>
              <a:t>How to convey inarticulate and, at times, simultaneous thought and feeling in a linear art form? </a:t>
            </a:r>
          </a:p>
          <a:p>
            <a:endParaRPr lang="en-US" dirty="0" smtClean="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JAMES JOYCE:</a:t>
            </a:r>
            <a:endParaRPr lang="en-US" dirty="0"/>
          </a:p>
        </p:txBody>
      </p:sp>
      <p:sp>
        <p:nvSpPr>
          <p:cNvPr id="3" name="Subtitle 2"/>
          <p:cNvSpPr>
            <a:spLocks noGrp="1"/>
          </p:cNvSpPr>
          <p:nvPr>
            <p:ph type="subTitle" idx="1"/>
          </p:nvPr>
        </p:nvSpPr>
        <p:spPr/>
        <p:txBody>
          <a:bodyPr/>
          <a:lstStyle/>
          <a:p>
            <a:endParaRPr lang="en-US" dirty="0" smtClean="0"/>
          </a:p>
          <a:p>
            <a:r>
              <a:rPr lang="en-US" dirty="0" smtClean="0"/>
              <a:t>Memory and Consciousness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JOYCE AND ASSOCIATION</a:t>
            </a:r>
            <a:endParaRPr lang="en-US" dirty="0"/>
          </a:p>
        </p:txBody>
      </p:sp>
      <p:sp>
        <p:nvSpPr>
          <p:cNvPr id="3" name="Content Placeholder 2"/>
          <p:cNvSpPr>
            <a:spLocks noGrp="1"/>
          </p:cNvSpPr>
          <p:nvPr>
            <p:ph idx="1"/>
          </p:nvPr>
        </p:nvSpPr>
        <p:spPr/>
        <p:txBody>
          <a:bodyPr/>
          <a:lstStyle/>
          <a:p>
            <a:r>
              <a:rPr lang="en-US" dirty="0" smtClean="0"/>
              <a:t>Rare in early works – Dubliners, A Portrait of the Artist as a Young Man</a:t>
            </a:r>
          </a:p>
          <a:p>
            <a:r>
              <a:rPr lang="en-US" dirty="0" smtClean="0"/>
              <a:t>Prevalent in Ulysses</a:t>
            </a:r>
          </a:p>
          <a:p>
            <a:r>
              <a:rPr lang="en-US" dirty="0" smtClean="0"/>
              <a:t>The major mode in Finnegan’s Wake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334962"/>
          </a:xfrm>
        </p:spPr>
        <p:txBody>
          <a:bodyPr>
            <a:normAutofit fontScale="90000"/>
          </a:bodyPr>
          <a:lstStyle/>
          <a:p>
            <a:endParaRPr lang="en-US" sz="1800" dirty="0"/>
          </a:p>
        </p:txBody>
      </p:sp>
      <p:sp>
        <p:nvSpPr>
          <p:cNvPr id="3" name="Content Placeholder 2"/>
          <p:cNvSpPr>
            <a:spLocks noGrp="1"/>
          </p:cNvSpPr>
          <p:nvPr>
            <p:ph idx="1"/>
          </p:nvPr>
        </p:nvSpPr>
        <p:spPr>
          <a:xfrm>
            <a:off x="1435608" y="762000"/>
            <a:ext cx="7498080" cy="5486400"/>
          </a:xfrm>
        </p:spPr>
        <p:txBody>
          <a:bodyPr/>
          <a:lstStyle/>
          <a:p>
            <a:r>
              <a:rPr lang="en-US" dirty="0" smtClean="0"/>
              <a:t>Previous Presentations about</a:t>
            </a:r>
          </a:p>
          <a:p>
            <a:pPr lvl="1"/>
            <a:r>
              <a:rPr lang="en-US" dirty="0" smtClean="0"/>
              <a:t>Memory consolidation and transfer within communities (tribal, national, global) through rituals (Day of the Dead), </a:t>
            </a:r>
            <a:r>
              <a:rPr lang="en-US" dirty="0" err="1" smtClean="0"/>
              <a:t>ikons</a:t>
            </a:r>
            <a:r>
              <a:rPr lang="en-US" dirty="0" smtClean="0"/>
              <a:t> (crucifixes in American Southwest), stories of pilgrims &amp; pilgrimages (to Canterbury, the Holy Lands), memorials (to Lithuanian Jews).</a:t>
            </a:r>
          </a:p>
          <a:p>
            <a:pPr lvl="1"/>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JOYCE AND “WILLED”MEMORY</a:t>
            </a:r>
            <a:endParaRPr lang="en-US" dirty="0"/>
          </a:p>
        </p:txBody>
      </p:sp>
      <p:sp>
        <p:nvSpPr>
          <p:cNvPr id="3" name="Content Placeholder 2"/>
          <p:cNvSpPr>
            <a:spLocks noGrp="1"/>
          </p:cNvSpPr>
          <p:nvPr>
            <p:ph idx="1"/>
          </p:nvPr>
        </p:nvSpPr>
        <p:spPr/>
        <p:txBody>
          <a:bodyPr>
            <a:normAutofit fontScale="92500"/>
          </a:bodyPr>
          <a:lstStyle/>
          <a:p>
            <a:r>
              <a:rPr lang="en-US" dirty="0" smtClean="0"/>
              <a:t>“Heron” incident – Heron Based on Albrecht Connolly, a rival student, and brother Vincent.</a:t>
            </a:r>
          </a:p>
          <a:p>
            <a:r>
              <a:rPr lang="en-US" dirty="0" smtClean="0"/>
              <a:t>Incident taken straight from life –as “</a:t>
            </a:r>
            <a:r>
              <a:rPr lang="en-US" dirty="0" err="1" smtClean="0"/>
              <a:t>Stannie</a:t>
            </a:r>
            <a:r>
              <a:rPr lang="en-US" dirty="0" smtClean="0"/>
              <a:t>” attested later to Richard </a:t>
            </a:r>
            <a:r>
              <a:rPr lang="en-US" dirty="0" err="1" smtClean="0"/>
              <a:t>Ellmann</a:t>
            </a:r>
            <a:r>
              <a:rPr lang="en-US" dirty="0" smtClean="0"/>
              <a:t>.</a:t>
            </a:r>
          </a:p>
          <a:p>
            <a:r>
              <a:rPr lang="en-US" dirty="0" smtClean="0"/>
              <a:t>Illustrates Joyce’s alienation from “church,” “family” and “state” at an early age</a:t>
            </a:r>
          </a:p>
          <a:p>
            <a:r>
              <a:rPr lang="en-US" dirty="0" smtClean="0"/>
              <a:t>Early/representative act of defiance and self-definition</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HERON INCIDENT</a:t>
            </a:r>
            <a:endParaRPr lang="en-US" dirty="0"/>
          </a:p>
        </p:txBody>
      </p:sp>
      <p:sp>
        <p:nvSpPr>
          <p:cNvPr id="3" name="Content Placeholder 2"/>
          <p:cNvSpPr>
            <a:spLocks noGrp="1"/>
          </p:cNvSpPr>
          <p:nvPr>
            <p:ph idx="1"/>
          </p:nvPr>
        </p:nvSpPr>
        <p:spPr/>
        <p:txBody>
          <a:bodyPr/>
          <a:lstStyle/>
          <a:p>
            <a:r>
              <a:rPr lang="en-US" dirty="0" smtClean="0"/>
              <a:t>Heron et al urge Stephen to “take off” the English headmaster Mr. Tate.</a:t>
            </a:r>
          </a:p>
          <a:p>
            <a:r>
              <a:rPr lang="en-US" dirty="0" smtClean="0"/>
              <a:t>Headmaster was George </a:t>
            </a:r>
            <a:r>
              <a:rPr lang="en-US" dirty="0" err="1" smtClean="0"/>
              <a:t>Stanislous</a:t>
            </a:r>
            <a:r>
              <a:rPr lang="en-US" dirty="0" smtClean="0"/>
              <a:t> Dempsey</a:t>
            </a:r>
          </a:p>
          <a:p>
            <a:r>
              <a:rPr lang="en-US" dirty="0" smtClean="0"/>
              <a:t>Stephen recalls incident where peers and headmaster betrayed him – “Admit!”</a:t>
            </a:r>
          </a:p>
          <a:p>
            <a:r>
              <a:rPr lang="en-US" dirty="0" err="1" smtClean="0"/>
              <a:t>Mr.Tate</a:t>
            </a:r>
            <a:r>
              <a:rPr lang="en-US" dirty="0" smtClean="0"/>
              <a:t> accuses Stephen of heresy</a:t>
            </a:r>
          </a:p>
          <a:p>
            <a:r>
              <a:rPr lang="en-US" dirty="0" smtClean="0"/>
              <a:t>Heron et al accost Stephen for literary taste/heresy in their jealousy.</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HERON INCIDENT</a:t>
            </a:r>
            <a:endParaRPr lang="en-US" dirty="0"/>
          </a:p>
        </p:txBody>
      </p:sp>
      <p:sp>
        <p:nvSpPr>
          <p:cNvPr id="3" name="Content Placeholder 2"/>
          <p:cNvSpPr>
            <a:spLocks noGrp="1"/>
          </p:cNvSpPr>
          <p:nvPr>
            <p:ph idx="1"/>
          </p:nvPr>
        </p:nvSpPr>
        <p:spPr/>
        <p:txBody>
          <a:bodyPr/>
          <a:lstStyle/>
          <a:p>
            <a:r>
              <a:rPr lang="en-US" dirty="0" smtClean="0"/>
              <a:t>Stephen </a:t>
            </a:r>
            <a:r>
              <a:rPr lang="en-US" dirty="0"/>
              <a:t>p</a:t>
            </a:r>
            <a:r>
              <a:rPr lang="en-US" dirty="0" smtClean="0"/>
              <a:t>uts himself beyond the reach of his country/countrymen.</a:t>
            </a:r>
          </a:p>
          <a:p>
            <a:r>
              <a:rPr lang="en-US" dirty="0" smtClean="0"/>
              <a:t>Reader participates by feeling Stephen’s anger at persecution.</a:t>
            </a:r>
          </a:p>
          <a:p>
            <a:r>
              <a:rPr lang="en-US" dirty="0" smtClean="0"/>
              <a:t>Tension resolved when Stephen transcends his peers concerns.</a:t>
            </a:r>
          </a:p>
          <a:p>
            <a:r>
              <a:rPr lang="en-US" dirty="0" smtClean="0"/>
              <a:t>“These </a:t>
            </a:r>
            <a:r>
              <a:rPr lang="en-US" dirty="0"/>
              <a:t>v</a:t>
            </a:r>
            <a:r>
              <a:rPr lang="en-US" dirty="0" smtClean="0"/>
              <a:t>oices had come to be </a:t>
            </a:r>
            <a:r>
              <a:rPr lang="en-US" dirty="0" err="1" smtClean="0"/>
              <a:t>hollowsounding</a:t>
            </a:r>
            <a:r>
              <a:rPr lang="en-US" dirty="0" smtClean="0"/>
              <a:t> in his ears.”</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 TO NON SERVIAM</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Recalls Ulysses, </a:t>
            </a:r>
            <a:r>
              <a:rPr lang="en-US" dirty="0" err="1" smtClean="0"/>
              <a:t>Tristram</a:t>
            </a:r>
            <a:r>
              <a:rPr lang="en-US" dirty="0" smtClean="0"/>
              <a:t>, Faust and Milton’s Satan – puts truth of own original experience before all dogmas and allegiances.</a:t>
            </a:r>
          </a:p>
          <a:p>
            <a:r>
              <a:rPr lang="en-US" dirty="0" smtClean="0"/>
              <a:t>“I will not serve that which I do not believe – whether it is my home, fatherland or church.”</a:t>
            </a:r>
          </a:p>
          <a:p>
            <a:r>
              <a:rPr lang="en-US" dirty="0" smtClean="0"/>
              <a:t>“I will express myself as freely and wholly as I can in life and art, using only silence, exile and cunning for defense.”</a:t>
            </a:r>
          </a:p>
          <a:p>
            <a:r>
              <a:rPr lang="en-US" dirty="0" smtClean="0"/>
              <a:t>“Alone?” “Yes.” “Not even one friend?” “Yes.” </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JOYCE AND CONSCIOUSNESS</a:t>
            </a:r>
            <a:endParaRPr lang="en-US" dirty="0"/>
          </a:p>
        </p:txBody>
      </p:sp>
      <p:sp>
        <p:nvSpPr>
          <p:cNvPr id="3" name="Content Placeholder 2"/>
          <p:cNvSpPr>
            <a:spLocks noGrp="1"/>
          </p:cNvSpPr>
          <p:nvPr>
            <p:ph idx="1"/>
          </p:nvPr>
        </p:nvSpPr>
        <p:spPr/>
        <p:txBody>
          <a:bodyPr/>
          <a:lstStyle/>
          <a:p>
            <a:r>
              <a:rPr lang="en-US" dirty="0" smtClean="0"/>
              <a:t>Agreed with </a:t>
            </a:r>
            <a:r>
              <a:rPr lang="en-US" dirty="0"/>
              <a:t>F</a:t>
            </a:r>
            <a:r>
              <a:rPr lang="en-US" dirty="0" smtClean="0"/>
              <a:t>reud – at first.</a:t>
            </a:r>
          </a:p>
          <a:p>
            <a:r>
              <a:rPr lang="en-US" dirty="0" smtClean="0"/>
              <a:t>Later used Carl Jung. Jung more universal.</a:t>
            </a:r>
          </a:p>
          <a:p>
            <a:r>
              <a:rPr lang="en-US" dirty="0" smtClean="0"/>
              <a:t>Disavowed Freud’s influence – cited </a:t>
            </a:r>
            <a:r>
              <a:rPr lang="en-US" dirty="0" err="1" smtClean="0"/>
              <a:t>Edouard</a:t>
            </a:r>
            <a:r>
              <a:rPr lang="en-US" dirty="0" smtClean="0"/>
              <a:t> </a:t>
            </a:r>
            <a:r>
              <a:rPr lang="en-US" dirty="0" err="1" smtClean="0"/>
              <a:t>Dujardin’s</a:t>
            </a:r>
            <a:r>
              <a:rPr lang="en-US" dirty="0" smtClean="0"/>
              <a:t> novels as models and read them at age 20 in 1902. </a:t>
            </a:r>
            <a:r>
              <a:rPr lang="en-US" dirty="0" err="1" smtClean="0"/>
              <a:t>Dujardin</a:t>
            </a:r>
            <a:r>
              <a:rPr lang="en-US" dirty="0" smtClean="0"/>
              <a:t> wrote monologues.</a:t>
            </a:r>
          </a:p>
          <a:p>
            <a:r>
              <a:rPr lang="en-US" dirty="0" smtClean="0"/>
              <a:t>Joyce pioneered the balance of inner monologue and outer social reality.</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endParaRPr lang="en-US" dirty="0" smtClean="0"/>
          </a:p>
          <a:p>
            <a:r>
              <a:rPr lang="en-US" dirty="0" smtClean="0"/>
              <a:t>William Faulkner’s </a:t>
            </a:r>
            <a:r>
              <a:rPr lang="en-US" i="1" dirty="0" smtClean="0"/>
              <a:t>The Sound and the Fury</a:t>
            </a:r>
          </a:p>
          <a:p>
            <a:endParaRPr lang="en-US" i="1" dirty="0" smtClean="0"/>
          </a:p>
          <a:p>
            <a:r>
              <a:rPr lang="en-US" dirty="0" smtClean="0">
                <a:solidFill>
                  <a:schemeClr val="tx2">
                    <a:lumMod val="60000"/>
                    <a:lumOff val="40000"/>
                  </a:schemeClr>
                </a:solidFill>
              </a:rPr>
              <a:t>The past is never dead. It is not even past.         </a:t>
            </a:r>
            <a:r>
              <a:rPr lang="en-US" sz="2000" dirty="0" smtClean="0">
                <a:solidFill>
                  <a:schemeClr val="tx2">
                    <a:lumMod val="60000"/>
                    <a:lumOff val="40000"/>
                  </a:schemeClr>
                </a:solidFill>
              </a:rPr>
              <a:t>Gavin Stevens – Requiem for a Nun</a:t>
            </a:r>
          </a:p>
          <a:p>
            <a:endParaRPr lang="en-US" dirty="0">
              <a:solidFill>
                <a:schemeClr val="tx2">
                  <a:lumMod val="60000"/>
                  <a:lumOff val="40000"/>
                </a:schemeClr>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990600"/>
            <a:ext cx="7498080" cy="5257800"/>
          </a:xfrm>
        </p:spPr>
        <p:txBody>
          <a:bodyPr>
            <a:normAutofit fontScale="62500" lnSpcReduction="20000"/>
          </a:bodyPr>
          <a:lstStyle/>
          <a:p>
            <a:r>
              <a:rPr lang="en-US" b="1" dirty="0" smtClean="0"/>
              <a:t>Pickett's Charge</a:t>
            </a:r>
            <a:r>
              <a:rPr lang="en-US" dirty="0" smtClean="0"/>
              <a:t> </a:t>
            </a:r>
          </a:p>
          <a:p>
            <a:r>
              <a:rPr lang="en-US" dirty="0" smtClean="0">
                <a:solidFill>
                  <a:schemeClr val="tx2">
                    <a:lumMod val="60000"/>
                    <a:lumOff val="40000"/>
                  </a:schemeClr>
                </a:solidFill>
              </a:rPr>
              <a:t>For every Southern boy fourteen years old, not once but whenever he wants it, there is the instant when it's still not yet two o’clock on that July afternoon in 1863, the brigades are in position behind the rail fence, the guns are laid and ready in the woods and the furled flags are already loosened to break out and Pickett himself with his long oiled ringlets and his hat in one hand probably and his sword in the other looking up the hill waiting for Longstreet to give the word and it's all in the balance, it hasn't happened yet, it hasn't even begun yet, it not only hasn't begun yet but there is still time for it not to begin against that position </a:t>
            </a:r>
            <a:r>
              <a:rPr lang="en-US" dirty="0" smtClean="0"/>
              <a:t>and those circumstances which made more men than Garnett and Kemper and </a:t>
            </a:r>
            <a:r>
              <a:rPr lang="en-US" dirty="0" err="1" smtClean="0"/>
              <a:t>Armstead</a:t>
            </a:r>
            <a:r>
              <a:rPr lang="en-US" dirty="0" smtClean="0"/>
              <a:t> and Wilcox look grave yet it's going to begin, we all know that, we have come too far with too much at stake and that moment doesn't need even a fourteen-year-old boy to think </a:t>
            </a:r>
            <a:r>
              <a:rPr lang="en-US" i="1" dirty="0" smtClean="0"/>
              <a:t>This time. Maybe this time</a:t>
            </a:r>
            <a:r>
              <a:rPr lang="en-US" dirty="0" smtClean="0"/>
              <a:t> with all this much to lose and all this much to gain: Pennsylvania, Maryland, the world, the golden dome of Washington itself to crown with desperate and unbelievable victory the desperate gamble, the cast made two years ago.... </a:t>
            </a:r>
          </a:p>
          <a:p>
            <a:r>
              <a:rPr lang="en-US" dirty="0" smtClean="0"/>
              <a:t>(</a:t>
            </a:r>
            <a:r>
              <a:rPr lang="en-US" i="1" dirty="0" smtClean="0">
                <a:hlinkClick r:id="rId2" action="ppaction://hlinkfile"/>
              </a:rPr>
              <a:t>Intruder in the Dust</a:t>
            </a:r>
            <a:r>
              <a:rPr lang="en-US" dirty="0" smtClean="0"/>
              <a:t>) </a:t>
            </a:r>
          </a:p>
          <a:p>
            <a:endParaRPr lang="en-US" dirty="0"/>
          </a:p>
        </p:txBody>
      </p:sp>
      <p:sp>
        <p:nvSpPr>
          <p:cNvPr id="4" name="Title 3"/>
          <p:cNvSpPr>
            <a:spLocks noGrp="1"/>
          </p:cNvSpPr>
          <p:nvPr>
            <p:ph type="title"/>
          </p:nvPr>
        </p:nvSpPr>
        <p:spPr>
          <a:xfrm>
            <a:off x="1435608" y="274638"/>
            <a:ext cx="7498080" cy="715962"/>
          </a:xfrm>
        </p:spPr>
        <p:txBody>
          <a:bodyPr>
            <a:normAutofit/>
          </a:bodyPr>
          <a:lstStyle/>
          <a:p>
            <a:r>
              <a:rPr lang="en-US" sz="2000" dirty="0" smtClean="0"/>
              <a:t>The Weight of Southern History…..</a:t>
            </a:r>
            <a:endParaRPr lang="en-US" sz="20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487362"/>
          </a:xfrm>
        </p:spPr>
        <p:txBody>
          <a:bodyPr>
            <a:normAutofit fontScale="90000"/>
          </a:bodyPr>
          <a:lstStyle/>
          <a:p>
            <a:endParaRPr lang="en-US" dirty="0"/>
          </a:p>
        </p:txBody>
      </p:sp>
      <p:sp>
        <p:nvSpPr>
          <p:cNvPr id="3" name="Content Placeholder 2"/>
          <p:cNvSpPr>
            <a:spLocks noGrp="1"/>
          </p:cNvSpPr>
          <p:nvPr>
            <p:ph idx="1"/>
          </p:nvPr>
        </p:nvSpPr>
        <p:spPr>
          <a:xfrm>
            <a:off x="1435608" y="990600"/>
            <a:ext cx="7498080" cy="5257800"/>
          </a:xfrm>
        </p:spPr>
        <p:txBody>
          <a:bodyPr>
            <a:normAutofit lnSpcReduction="10000"/>
          </a:bodyPr>
          <a:lstStyle/>
          <a:p>
            <a:r>
              <a:rPr lang="en-US" b="1" i="1" dirty="0" smtClean="0">
                <a:solidFill>
                  <a:schemeClr val="tx2">
                    <a:lumMod val="60000"/>
                    <a:lumOff val="40000"/>
                  </a:schemeClr>
                </a:solidFill>
              </a:rPr>
              <a:t>The Sound and the Fury: </a:t>
            </a:r>
            <a:r>
              <a:rPr lang="en-US" i="1" dirty="0" smtClean="0"/>
              <a:t>A Tale of the </a:t>
            </a:r>
            <a:r>
              <a:rPr lang="en-US" i="1" dirty="0" err="1" smtClean="0"/>
              <a:t>Compson</a:t>
            </a:r>
            <a:r>
              <a:rPr lang="en-US" i="1" dirty="0" smtClean="0"/>
              <a:t> Family</a:t>
            </a:r>
          </a:p>
          <a:p>
            <a:r>
              <a:rPr lang="en-US" i="1" dirty="0" smtClean="0"/>
              <a:t>Quentin III (father) and Caroline (mother)</a:t>
            </a:r>
          </a:p>
          <a:p>
            <a:r>
              <a:rPr lang="en-US" i="1" dirty="0" smtClean="0"/>
              <a:t>Quentin IV  (Part II, June 6, 1910)</a:t>
            </a:r>
          </a:p>
          <a:p>
            <a:r>
              <a:rPr lang="en-US" i="1" dirty="0" smtClean="0"/>
              <a:t>Caddy…….</a:t>
            </a:r>
          </a:p>
          <a:p>
            <a:r>
              <a:rPr lang="en-US" i="1" dirty="0" smtClean="0"/>
              <a:t>Jason (Part III, April 6, 1928, Holy Saturday)</a:t>
            </a:r>
          </a:p>
          <a:p>
            <a:r>
              <a:rPr lang="en-US" i="1" dirty="0" err="1" smtClean="0"/>
              <a:t>Benjy</a:t>
            </a:r>
            <a:r>
              <a:rPr lang="en-US" i="1" dirty="0" smtClean="0"/>
              <a:t> (Maury) (Part I, April 7, 1928, Good Friday)</a:t>
            </a:r>
          </a:p>
          <a:p>
            <a:r>
              <a:rPr lang="en-US" i="1" dirty="0" smtClean="0"/>
              <a:t>Servant Woman </a:t>
            </a:r>
            <a:r>
              <a:rPr lang="en-US" i="1" dirty="0" err="1" smtClean="0"/>
              <a:t>Dilsey</a:t>
            </a:r>
            <a:r>
              <a:rPr lang="en-US" i="1" dirty="0" smtClean="0"/>
              <a:t> (Part IV, April 8, 1928, Easter Sunday) 		</a:t>
            </a:r>
          </a:p>
          <a:p>
            <a:endParaRPr lang="en-US" i="1" dirty="0" smtClean="0"/>
          </a:p>
          <a:p>
            <a:endParaRPr lang="en-US" i="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err="1" smtClean="0"/>
              <a:t>Benjy</a:t>
            </a:r>
            <a:r>
              <a:rPr lang="en-US" dirty="0" smtClean="0"/>
              <a:t> and his memories</a:t>
            </a:r>
          </a:p>
          <a:p>
            <a:r>
              <a:rPr lang="en-US" sz="2000" dirty="0" smtClean="0"/>
              <a:t>The retarded son on his birthday</a:t>
            </a:r>
          </a:p>
          <a:p>
            <a:r>
              <a:rPr lang="en-US" dirty="0" smtClean="0"/>
              <a:t>“hear” and “smell” used 100 times</a:t>
            </a:r>
          </a:p>
          <a:p>
            <a:pPr lvl="1"/>
            <a:r>
              <a:rPr lang="en-US" sz="2000" dirty="0" smtClean="0"/>
              <a:t>Caddie 300 times</a:t>
            </a:r>
          </a:p>
          <a:p>
            <a:r>
              <a:rPr lang="en-US" dirty="0" smtClean="0"/>
              <a:t>Triggers: </a:t>
            </a:r>
          </a:p>
          <a:p>
            <a:pPr lvl="1"/>
            <a:r>
              <a:rPr lang="en-US" sz="2400" dirty="0" smtClean="0"/>
              <a:t>Auditory (caddie/Caddy), </a:t>
            </a:r>
          </a:p>
          <a:p>
            <a:pPr lvl="1"/>
            <a:r>
              <a:rPr lang="en-US" sz="2400" dirty="0" smtClean="0"/>
              <a:t>Olfactory, (flower fragrance, Caddy’s Perfume)</a:t>
            </a:r>
          </a:p>
          <a:p>
            <a:pPr lvl="1"/>
            <a:r>
              <a:rPr lang="en-US" sz="2400" dirty="0" smtClean="0"/>
              <a:t>Visual (the gate in the fence/the mirror spot)</a:t>
            </a:r>
          </a:p>
          <a:p>
            <a:pPr lvl="1"/>
            <a:r>
              <a:rPr lang="en-US" sz="2400" dirty="0" smtClean="0"/>
              <a:t>Tactile (Caddy’s slipper)</a:t>
            </a:r>
          </a:p>
          <a:p>
            <a:r>
              <a:rPr lang="en-US" dirty="0" smtClean="0"/>
              <a:t>The persistence and power of the past</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Quentin </a:t>
            </a:r>
            <a:r>
              <a:rPr lang="en-US" dirty="0" err="1" smtClean="0"/>
              <a:t>Compson</a:t>
            </a:r>
            <a:r>
              <a:rPr lang="en-US" dirty="0" smtClean="0"/>
              <a:t> (suicide 1910)</a:t>
            </a:r>
          </a:p>
          <a:p>
            <a:r>
              <a:rPr lang="en-US" dirty="0" smtClean="0"/>
              <a:t>Common words: shadow, remember, clock, time</a:t>
            </a:r>
          </a:p>
          <a:p>
            <a:pPr lvl="1"/>
            <a:r>
              <a:rPr lang="en-US" sz="2000" dirty="0" smtClean="0"/>
              <a:t>Caddie mentioned 100 times</a:t>
            </a:r>
          </a:p>
          <a:p>
            <a:r>
              <a:rPr lang="en-US" dirty="0" smtClean="0"/>
              <a:t>Father: “…clocks slay time…time is dead when it is being clicked of by little wheels; only when the clock stops does time come to life…”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Our Presentation</a:t>
            </a:r>
          </a:p>
          <a:p>
            <a:pPr lvl="1"/>
            <a:r>
              <a:rPr lang="en-US" dirty="0" smtClean="0"/>
              <a:t>The ways in which writers provide a sense of what it’s like to be a human being with a capacity for memory.</a:t>
            </a:r>
          </a:p>
          <a:p>
            <a:pPr lvl="2"/>
            <a:r>
              <a:rPr lang="en-US" dirty="0" smtClean="0"/>
              <a:t>The feeling of what happens (inside).</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Quentin’s memory</a:t>
            </a:r>
          </a:p>
          <a:p>
            <a:pPr lvl="1"/>
            <a:r>
              <a:rPr lang="en-US" sz="2000" dirty="0" smtClean="0"/>
              <a:t>Fluid moment between past and present</a:t>
            </a:r>
          </a:p>
          <a:p>
            <a:pPr lvl="1"/>
            <a:r>
              <a:rPr lang="en-US" sz="2000" dirty="0" smtClean="0"/>
              <a:t>Fluid movement between past episodes</a:t>
            </a:r>
          </a:p>
          <a:p>
            <a:r>
              <a:rPr lang="en-US" dirty="0" smtClean="0"/>
              <a:t>Invented memory: “I have committed incest”</a:t>
            </a:r>
          </a:p>
          <a:p>
            <a:r>
              <a:rPr lang="en-US" dirty="0" smtClean="0"/>
              <a:t>The superimposition of past on present</a:t>
            </a:r>
          </a:p>
          <a:p>
            <a:pPr lvl="1"/>
            <a:r>
              <a:rPr lang="en-US" sz="2000" dirty="0" smtClean="0"/>
              <a:t>The palimpsest of events, past and present….Dalton Ames (Caddie’s suitor in April 1910) and Gerald Bland (Quentin’s classmate on June 6 of 1910)</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Sartre on Faulkner</a:t>
            </a:r>
          </a:p>
          <a:p>
            <a:pPr lvl="1"/>
            <a:r>
              <a:rPr lang="en-US" dirty="0" smtClean="0"/>
              <a:t>His interior monologues are like an airplane trip full of </a:t>
            </a:r>
            <a:r>
              <a:rPr lang="en-US" dirty="0" err="1" smtClean="0"/>
              <a:t>airpockets</a:t>
            </a:r>
            <a:r>
              <a:rPr lang="en-US" dirty="0" smtClean="0"/>
              <a:t>….</a:t>
            </a:r>
          </a:p>
          <a:p>
            <a:pPr lvl="1"/>
            <a:r>
              <a:rPr lang="en-US" dirty="0" smtClean="0"/>
              <a:t>The present is nameless, fleeting, and helpless before the past. (Quentin III: Man is the sum of his misfortunes)</a:t>
            </a:r>
          </a:p>
          <a:p>
            <a:pPr lvl="1"/>
            <a:r>
              <a:rPr lang="en-US" dirty="0" smtClean="0"/>
              <a:t>The past is not chronological but a set of emotional constellations.</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Some  recent “modernist” novels that employ stream of consciousness (and that I like):</a:t>
            </a:r>
          </a:p>
          <a:p>
            <a:endParaRPr lang="en-US" dirty="0" smtClean="0"/>
          </a:p>
          <a:p>
            <a:r>
              <a:rPr lang="en-US" dirty="0" smtClean="0"/>
              <a:t>Ian </a:t>
            </a:r>
            <a:r>
              <a:rPr lang="en-US" dirty="0" err="1" smtClean="0"/>
              <a:t>McEwan’s</a:t>
            </a:r>
            <a:r>
              <a:rPr lang="en-US" dirty="0" smtClean="0"/>
              <a:t> </a:t>
            </a:r>
            <a:r>
              <a:rPr lang="en-US" i="1" dirty="0" smtClean="0">
                <a:solidFill>
                  <a:schemeClr val="tx2">
                    <a:lumMod val="60000"/>
                    <a:lumOff val="40000"/>
                  </a:schemeClr>
                </a:solidFill>
              </a:rPr>
              <a:t>Saturday </a:t>
            </a:r>
            <a:r>
              <a:rPr lang="en-US" i="1" dirty="0" smtClean="0"/>
              <a:t>(2005)</a:t>
            </a:r>
          </a:p>
          <a:p>
            <a:endParaRPr lang="en-US" i="1" dirty="0" smtClean="0"/>
          </a:p>
          <a:p>
            <a:r>
              <a:rPr lang="en-US" dirty="0" smtClean="0"/>
              <a:t>Nicholson Baker’s </a:t>
            </a:r>
            <a:r>
              <a:rPr lang="en-US" i="1" dirty="0" smtClean="0">
                <a:solidFill>
                  <a:schemeClr val="tx2">
                    <a:lumMod val="60000"/>
                    <a:lumOff val="40000"/>
                  </a:schemeClr>
                </a:solidFill>
              </a:rPr>
              <a:t>The Mezzanine </a:t>
            </a:r>
            <a:r>
              <a:rPr lang="en-US" i="1" dirty="0" smtClean="0"/>
              <a:t>(1988)</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mtClean="0"/>
              <a:t>Jonah </a:t>
            </a:r>
            <a:r>
              <a:rPr lang="en-US" dirty="0" smtClean="0"/>
              <a:t>Lehrer’s </a:t>
            </a:r>
            <a:r>
              <a:rPr lang="en-US" i="1" dirty="0" smtClean="0">
                <a:solidFill>
                  <a:schemeClr val="tx2">
                    <a:lumMod val="40000"/>
                    <a:lumOff val="60000"/>
                  </a:schemeClr>
                </a:solidFill>
              </a:rPr>
              <a:t>Proust Was a Neuroscientist</a:t>
            </a:r>
          </a:p>
          <a:p>
            <a:r>
              <a:rPr lang="en-US" dirty="0" smtClean="0"/>
              <a:t>Creative Artists (writers, painters, chefs) anticipate the discoveries made by neuroscientists in the lab and through sophisticated brain imaging technology.  </a:t>
            </a:r>
          </a:p>
          <a:p>
            <a:r>
              <a:rPr lang="en-US" dirty="0" smtClean="0"/>
              <a:t>Neuroscientists confirm what artists have arrived at through observation and intuition.</a:t>
            </a:r>
          </a:p>
          <a:p>
            <a:pPr lvl="1"/>
            <a:r>
              <a:rPr lang="en-US" dirty="0" smtClean="0"/>
              <a:t>A bridge between the two cultures?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Lehrer’s subjects</a:t>
            </a:r>
          </a:p>
          <a:p>
            <a:r>
              <a:rPr lang="en-US" dirty="0" smtClean="0"/>
              <a:t>Proust…(the nature of memory</a:t>
            </a:r>
          </a:p>
          <a:p>
            <a:r>
              <a:rPr lang="en-US" dirty="0" smtClean="0"/>
              <a:t>Escoffier….(the dimensions of taste)</a:t>
            </a:r>
          </a:p>
          <a:p>
            <a:pPr lvl="1"/>
            <a:r>
              <a:rPr lang="en-US" dirty="0" smtClean="0"/>
              <a:t>Sweet, sour, salty, bitter…and </a:t>
            </a:r>
            <a:r>
              <a:rPr lang="en-US" dirty="0" err="1" smtClean="0"/>
              <a:t>savoriness</a:t>
            </a:r>
            <a:endParaRPr lang="en-US" dirty="0" smtClean="0"/>
          </a:p>
          <a:p>
            <a:r>
              <a:rPr lang="en-US" dirty="0" smtClean="0"/>
              <a:t>Cezanne…(the essence of vision)</a:t>
            </a:r>
          </a:p>
          <a:p>
            <a:r>
              <a:rPr lang="en-US" dirty="0" smtClean="0"/>
              <a:t>Stein…(the nature of language)</a:t>
            </a:r>
          </a:p>
          <a:p>
            <a:r>
              <a:rPr lang="en-US" dirty="0" smtClean="0"/>
              <a:t>Stravinsky…(the origin of music)</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Freud’s “borrowing” of the Oedipus legend to explain male development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563562"/>
          </a:xfrm>
        </p:spPr>
        <p:txBody>
          <a:bodyPr>
            <a:normAutofit fontScale="90000"/>
          </a:bodyPr>
          <a:lstStyle/>
          <a:p>
            <a:endParaRPr lang="en-US" dirty="0"/>
          </a:p>
        </p:txBody>
      </p:sp>
      <p:sp>
        <p:nvSpPr>
          <p:cNvPr id="3" name="Content Placeholder 2"/>
          <p:cNvSpPr>
            <a:spLocks noGrp="1"/>
          </p:cNvSpPr>
          <p:nvPr>
            <p:ph idx="1"/>
          </p:nvPr>
        </p:nvSpPr>
        <p:spPr>
          <a:xfrm>
            <a:off x="1435608" y="1066800"/>
            <a:ext cx="7498080" cy="5181600"/>
          </a:xfrm>
        </p:spPr>
        <p:txBody>
          <a:bodyPr/>
          <a:lstStyle/>
          <a:p>
            <a:r>
              <a:rPr lang="en-US" dirty="0" smtClean="0"/>
              <a:t>Year Two of the Art of Memory Series?</a:t>
            </a:r>
          </a:p>
          <a:p>
            <a:r>
              <a:rPr lang="en-US" dirty="0" smtClean="0"/>
              <a:t>The contributions of brain science to our understanding of memory</a:t>
            </a:r>
          </a:p>
          <a:p>
            <a:pPr lvl="1"/>
            <a:r>
              <a:rPr lang="en-US" dirty="0" err="1" smtClean="0"/>
              <a:t>Dehaene’s</a:t>
            </a:r>
            <a:r>
              <a:rPr lang="en-US" dirty="0" smtClean="0"/>
              <a:t> </a:t>
            </a:r>
            <a:r>
              <a:rPr lang="en-US" i="1" dirty="0" smtClean="0">
                <a:solidFill>
                  <a:schemeClr val="tx2">
                    <a:lumMod val="40000"/>
                    <a:lumOff val="60000"/>
                  </a:schemeClr>
                </a:solidFill>
              </a:rPr>
              <a:t>Reading in the Brain</a:t>
            </a:r>
          </a:p>
          <a:p>
            <a:pPr lvl="1"/>
            <a:r>
              <a:rPr lang="en-US" dirty="0" smtClean="0"/>
              <a:t>Lehrer’s </a:t>
            </a:r>
            <a:r>
              <a:rPr lang="en-US" i="1" dirty="0" smtClean="0">
                <a:solidFill>
                  <a:schemeClr val="tx2">
                    <a:lumMod val="40000"/>
                    <a:lumOff val="60000"/>
                  </a:schemeClr>
                </a:solidFill>
              </a:rPr>
              <a:t>How We Decide</a:t>
            </a:r>
          </a:p>
          <a:p>
            <a:pPr lvl="1"/>
            <a:r>
              <a:rPr lang="en-US" dirty="0" smtClean="0"/>
              <a:t>Behavioral Economics: </a:t>
            </a:r>
            <a:r>
              <a:rPr lang="en-US" i="1" dirty="0" err="1" smtClean="0">
                <a:solidFill>
                  <a:schemeClr val="tx2">
                    <a:lumMod val="40000"/>
                    <a:lumOff val="60000"/>
                  </a:schemeClr>
                </a:solidFill>
              </a:rPr>
              <a:t>Superfreakonomics</a:t>
            </a:r>
            <a:endParaRPr lang="en-US" dirty="0" smtClean="0">
              <a:solidFill>
                <a:schemeClr val="tx2">
                  <a:lumMod val="40000"/>
                  <a:lumOff val="60000"/>
                </a:schemeClr>
              </a:solidFill>
            </a:endParaRPr>
          </a:p>
          <a:p>
            <a:pPr lvl="1"/>
            <a:r>
              <a:rPr lang="en-US" dirty="0" smtClean="0"/>
              <a:t>Edge.org: “Has the Internet Changed the Way We Think?”  </a:t>
            </a:r>
            <a:r>
              <a:rPr lang="en-US" sz="2000" dirty="0" smtClean="0"/>
              <a:t>Memory Consolidation/Reconsolidation</a:t>
            </a:r>
          </a:p>
          <a:p>
            <a:pPr lvl="1"/>
            <a:r>
              <a:rPr lang="en-US" dirty="0" err="1" smtClean="0"/>
              <a:t>Klingberg’s</a:t>
            </a:r>
            <a:r>
              <a:rPr lang="en-US" dirty="0" smtClean="0"/>
              <a:t> </a:t>
            </a:r>
            <a:r>
              <a:rPr lang="en-US" i="1" dirty="0" smtClean="0">
                <a:solidFill>
                  <a:schemeClr val="tx2">
                    <a:lumMod val="60000"/>
                    <a:lumOff val="40000"/>
                  </a:schemeClr>
                </a:solidFill>
              </a:rPr>
              <a:t>The Overflowing Brain: Information Overload and the Limits of Working Memory</a:t>
            </a:r>
            <a:endParaRPr lang="en-US" dirty="0">
              <a:solidFill>
                <a:schemeClr val="tx2">
                  <a:lumMod val="60000"/>
                  <a:lumOff val="40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David Lodge: </a:t>
            </a:r>
            <a:r>
              <a:rPr lang="en-US" i="1" dirty="0" smtClean="0">
                <a:solidFill>
                  <a:schemeClr val="tx2">
                    <a:lumMod val="40000"/>
                    <a:lumOff val="60000"/>
                  </a:schemeClr>
                </a:solidFill>
              </a:rPr>
              <a:t>Consciousness and the Novel</a:t>
            </a:r>
          </a:p>
          <a:p>
            <a:r>
              <a:rPr lang="en-US" dirty="0" smtClean="0"/>
              <a:t>Our curiosity about the brain’s nature and function will propel us toward scientific investigation, but we will never achieve a full scientific reckoning. Thus…</a:t>
            </a:r>
          </a:p>
          <a:p>
            <a:r>
              <a:rPr lang="en-US" dirty="0" smtClean="0"/>
              <a:t>Literature as our species’ extended documentation of dense human experience.</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novel is the most successful attempt at describing the experiences of human beings through space and time.</a:t>
            </a:r>
          </a:p>
          <a:p>
            <a:endParaRPr lang="en-US" dirty="0" smtClean="0"/>
          </a:p>
          <a:p>
            <a:r>
              <a:rPr lang="en-US" dirty="0" smtClean="0"/>
              <a:t>Literature endeavors to get at </a:t>
            </a:r>
            <a:r>
              <a:rPr lang="en-US" i="1" dirty="0" err="1" smtClean="0"/>
              <a:t>qualia</a:t>
            </a:r>
            <a:r>
              <a:rPr lang="en-US" dirty="0" smtClean="0"/>
              <a:t>, that is, the specific nature of subjective experience.</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198</TotalTime>
  <Words>1732</Words>
  <Application>Microsoft Office PowerPoint</Application>
  <PresentationFormat>On-screen Show (4:3)</PresentationFormat>
  <Paragraphs>161</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Solstice</vt:lpstr>
      <vt:lpstr>The Fictional Art of Representing Individual Memory</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JAMES JOYCE:</vt:lpstr>
      <vt:lpstr>JOYCE AND ASSOCIATION</vt:lpstr>
      <vt:lpstr>JOYCE AND “WILLED”MEMORY</vt:lpstr>
      <vt:lpstr>HERON INCIDENT</vt:lpstr>
      <vt:lpstr>HERON INCIDENT</vt:lpstr>
      <vt:lpstr>LINK TO NON SERVIAM</vt:lpstr>
      <vt:lpstr>JOYCE AND CONSCIOUSNESS</vt:lpstr>
      <vt:lpstr>Slide 25</vt:lpstr>
      <vt:lpstr>The Weight of Southern History…..</vt:lpstr>
      <vt:lpstr>Slide 27</vt:lpstr>
      <vt:lpstr>Slide 28</vt:lpstr>
      <vt:lpstr>Slide 29</vt:lpstr>
      <vt:lpstr>Slide 30</vt:lpstr>
      <vt:lpstr>Slide 31</vt:lpstr>
      <vt:lpstr>Slide 32</vt:lpstr>
    </vt:vector>
  </TitlesOfParts>
  <Company>Lewis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Fictional Art of Representing Individual Memory</dc:title>
  <dc:creator>cunninmi</dc:creator>
  <cp:lastModifiedBy>cunninmi</cp:lastModifiedBy>
  <cp:revision>29</cp:revision>
  <dcterms:created xsi:type="dcterms:W3CDTF">2010-02-01T15:49:55Z</dcterms:created>
  <dcterms:modified xsi:type="dcterms:W3CDTF">2010-02-11T17:02:55Z</dcterms:modified>
</cp:coreProperties>
</file>